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</p:sldMasterIdLst>
  <p:notesMasterIdLst>
    <p:notesMasterId r:id="rId13"/>
  </p:notesMasterIdLst>
  <p:handoutMasterIdLst>
    <p:handoutMasterId r:id="rId14"/>
  </p:handoutMasterIdLst>
  <p:sldIdLst>
    <p:sldId id="264" r:id="rId3"/>
    <p:sldId id="258" r:id="rId4"/>
    <p:sldId id="260" r:id="rId5"/>
    <p:sldId id="267" r:id="rId6"/>
    <p:sldId id="271" r:id="rId7"/>
    <p:sldId id="261" r:id="rId8"/>
    <p:sldId id="270" r:id="rId9"/>
    <p:sldId id="265" r:id="rId10"/>
    <p:sldId id="269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81356" autoAdjust="0"/>
  </p:normalViewPr>
  <p:slideViewPr>
    <p:cSldViewPr>
      <p:cViewPr varScale="1">
        <p:scale>
          <a:sx n="62" d="100"/>
          <a:sy n="62" d="100"/>
        </p:scale>
        <p:origin x="-11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0A448-3CE3-434C-953D-C144997F17B5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1B173-FC25-47E1-817E-7759C191B2B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2E2BE-DDCC-45C0-953B-9BD65FD4CB1B}" type="datetimeFigureOut">
              <a:rPr lang="en-US" smtClean="0"/>
              <a:pPr/>
              <a:t>11/3/2011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9B351-F328-4EAE-8224-E1D838E40F1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9B351-F328-4EAE-8224-E1D838E40F1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9B351-F328-4EAE-8224-E1D838E40F1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9B351-F328-4EAE-8224-E1D838E40F1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Communication between home and school is so important.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9B351-F328-4EAE-8224-E1D838E40F1B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Access to Reports attendance, grades, report cards, progress reports, and scope and sequence reporting on standards taught</a:t>
            </a:r>
          </a:p>
          <a:p>
            <a:r>
              <a:rPr lang="en-US" dirty="0" smtClean="0"/>
              <a:t>Access, review, and comment on teacher’s lesson plans and see what resources the teachers are using to engage, guide, and help maximize instruction.</a:t>
            </a:r>
          </a:p>
          <a:p>
            <a:r>
              <a:rPr lang="en-US" dirty="0" smtClean="0"/>
              <a:t>Access multimedia teacher websites and post events on school calendars.</a:t>
            </a:r>
          </a:p>
          <a:p>
            <a:r>
              <a:rPr lang="en-US" dirty="0" smtClean="0"/>
              <a:t>Message Center for communicating with teachers, students and parents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9B351-F328-4EAE-8224-E1D838E40F1B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0" i="1" u="none" strike="noStrike" kern="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2860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0" i="1" u="none" strike="noStrike" kern="0" cap="none" spc="-150" normalizeH="0" baseline="0" noProof="0" dirty="0" smtClean="0">
                <a:ln w="3175">
                  <a:noFill/>
                </a:ln>
                <a:gradFill flip="none" rotWithShape="1">
                  <a:gsLst>
                    <a:gs pos="0">
                      <a:schemeClr val="tx1">
                        <a:lumMod val="65000"/>
                      </a:schemeClr>
                    </a:gs>
                    <a:gs pos="50000">
                      <a:schemeClr val="tx1"/>
                    </a:gs>
                  </a:gsLst>
                  <a:lin ang="54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Arial" charset="0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ransition spd="slow" advClick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7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</p:sldLayoutIdLst>
  <p:transition spd="slow" advClick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catexplorer.com/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://www.explorelearning.com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success.duvalschools.org/lms" TargetMode="External"/><Relationship Id="rId5" Type="http://schemas.openxmlformats.org/officeDocument/2006/relationships/hyperlink" Target="https://odyssey.duvalschools.org/childu/index.html?SSL=1" TargetMode="Externa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Proof of Concept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6324600"/>
            <a:ext cx="7043208" cy="533400"/>
          </a:xfrm>
        </p:spPr>
        <p:txBody>
          <a:bodyPr/>
          <a:lstStyle/>
          <a:p>
            <a:pPr algn="ctr"/>
            <a:r>
              <a:rPr lang="en-US" sz="2000" dirty="0" smtClean="0"/>
              <a:t>Aligning Technology Initiatives with Academic Needs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28600" y="2355850"/>
            <a:ext cx="8534399" cy="1225550"/>
          </a:xfrm>
        </p:spPr>
        <p:txBody>
          <a:bodyPr/>
          <a:lstStyle/>
          <a:p>
            <a:r>
              <a:rPr lang="en-US" sz="8800" dirty="0" smtClean="0"/>
              <a:t>DCPS Grade Portal</a:t>
            </a:r>
            <a:endParaRPr lang="en-US" sz="8800" dirty="0"/>
          </a:p>
        </p:txBody>
      </p:sp>
      <p:pic>
        <p:nvPicPr>
          <p:cNvPr id="1026" name="Picture 2" descr="http://www.computerexplorers.com/computerexplorersfranchise/images/support_train_header_im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3810000"/>
            <a:ext cx="6972300" cy="221932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Functionality for DCPS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6106287"/>
          </a:xfrm>
        </p:spPr>
        <p:txBody>
          <a:bodyPr/>
          <a:lstStyle/>
          <a:p>
            <a:r>
              <a:rPr lang="en-US" dirty="0" smtClean="0"/>
              <a:t>One Stop Shop </a:t>
            </a:r>
          </a:p>
          <a:p>
            <a:r>
              <a:rPr lang="en-US" dirty="0" smtClean="0"/>
              <a:t>All digital resources are available to teachers, students, and parents.</a:t>
            </a:r>
          </a:p>
          <a:p>
            <a:r>
              <a:rPr lang="en-US" dirty="0" smtClean="0"/>
              <a:t>Ability for communication between school and home</a:t>
            </a:r>
          </a:p>
          <a:p>
            <a:r>
              <a:rPr lang="en-US" smtClean="0"/>
              <a:t>Vendor </a:t>
            </a:r>
            <a:r>
              <a:rPr lang="en-US" dirty="0" smtClean="0"/>
              <a:t>managed for teacher, parent/student access</a:t>
            </a:r>
          </a:p>
          <a:p>
            <a:r>
              <a:rPr lang="en-US" dirty="0" smtClean="0"/>
              <a:t>Increase functionality at no additional cost.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33400"/>
            <a:ext cx="1809750" cy="1228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446212"/>
          </a:xfrm>
        </p:spPr>
        <p:txBody>
          <a:bodyPr>
            <a:normAutofit/>
          </a:bodyPr>
          <a:lstStyle/>
          <a:p>
            <a:r>
              <a:rPr lang="en-US" dirty="0" smtClean="0"/>
              <a:t>DCPS Digital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382000" cy="27442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Provide single authenticated sign on to all digital resources for  teachers, students, and parents.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imagesCA3SC2X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3429000"/>
            <a:ext cx="2524125" cy="1809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Teacher</a:t>
            </a:r>
            <a:br>
              <a:rPr lang="en-US" dirty="0" smtClean="0"/>
            </a:br>
            <a:r>
              <a:rPr lang="en-US" dirty="0" smtClean="0"/>
              <a:t>Curriculum Portal-Features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029200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 smtClean="0"/>
          </a:p>
          <a:p>
            <a:r>
              <a:rPr lang="en-US" dirty="0" smtClean="0"/>
              <a:t>Link to lesson plans</a:t>
            </a:r>
          </a:p>
          <a:p>
            <a:pPr lvl="1"/>
            <a:r>
              <a:rPr lang="en-US" sz="3200" dirty="0" smtClean="0"/>
              <a:t>Standards</a:t>
            </a:r>
          </a:p>
          <a:p>
            <a:pPr lvl="1"/>
            <a:r>
              <a:rPr lang="en-US" sz="3200" dirty="0" smtClean="0"/>
              <a:t>My Documents and Curriculum Portal Documents </a:t>
            </a:r>
          </a:p>
          <a:p>
            <a:pPr lvl="1"/>
            <a:r>
              <a:rPr lang="en-US" sz="3200" dirty="0" smtClean="0"/>
              <a:t>DCPS Digital Curriculum</a:t>
            </a:r>
          </a:p>
          <a:p>
            <a:pPr lvl="1"/>
            <a:r>
              <a:rPr lang="en-US" sz="3200" dirty="0" smtClean="0"/>
              <a:t>DCPS E-Library</a:t>
            </a:r>
          </a:p>
          <a:p>
            <a:r>
              <a:rPr lang="en-US" dirty="0" smtClean="0"/>
              <a:t>Collaborate, Share and Communicate</a:t>
            </a:r>
          </a:p>
        </p:txBody>
      </p:sp>
      <p:pic>
        <p:nvPicPr>
          <p:cNvPr id="8" name="Picture 7" descr="j04384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3352800"/>
            <a:ext cx="1981200" cy="1326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390" y="600074"/>
            <a:ext cx="7022609" cy="625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1000" y="0"/>
            <a:ext cx="8382000" cy="553998"/>
          </a:xfrm>
        </p:spPr>
        <p:txBody>
          <a:bodyPr/>
          <a:lstStyle/>
          <a:p>
            <a:pPr algn="ctr"/>
            <a:r>
              <a:rPr lang="en-US" sz="4000" dirty="0" smtClean="0"/>
              <a:t>Curriculum Portal</a:t>
            </a:r>
            <a:endParaRPr lang="en-US" sz="4000" dirty="0"/>
          </a:p>
        </p:txBody>
      </p:sp>
    </p:spTree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OnCourse</a:t>
            </a:r>
            <a:r>
              <a:rPr lang="en-US" dirty="0" smtClean="0"/>
              <a:t> Teacher Home Page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33488"/>
            <a:ext cx="8839199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446212"/>
          </a:xfrm>
        </p:spPr>
        <p:txBody>
          <a:bodyPr>
            <a:normAutofit fontScale="90000"/>
          </a:bodyPr>
          <a:lstStyle/>
          <a:p>
            <a:pPr lvl="0" algn="ctr"/>
            <a:r>
              <a:rPr lang="en-US" dirty="0" smtClean="0"/>
              <a:t>Student/Parent </a:t>
            </a:r>
            <a:br>
              <a:rPr lang="en-US" dirty="0" smtClean="0"/>
            </a:br>
            <a:r>
              <a:rPr lang="en-US" dirty="0" smtClean="0"/>
              <a:t>Features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2"/>
            <a:ext cx="4114800" cy="4151048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US" sz="8000" dirty="0"/>
              <a:t>2</a:t>
            </a:r>
            <a:r>
              <a:rPr lang="en-US" sz="8000" dirty="0" smtClean="0"/>
              <a:t>4/7  access to</a:t>
            </a:r>
          </a:p>
          <a:p>
            <a:r>
              <a:rPr lang="en-US" sz="8000" dirty="0" smtClean="0"/>
              <a:t>Student Attendance</a:t>
            </a:r>
          </a:p>
          <a:p>
            <a:r>
              <a:rPr lang="en-US" sz="8000" dirty="0" smtClean="0"/>
              <a:t>Student Grades </a:t>
            </a:r>
          </a:p>
          <a:p>
            <a:r>
              <a:rPr lang="en-US" sz="8000" dirty="0" smtClean="0"/>
              <a:t>School/Classroom Calendar </a:t>
            </a:r>
          </a:p>
          <a:p>
            <a:r>
              <a:rPr lang="en-US" sz="8000" dirty="0" smtClean="0"/>
              <a:t>Classroom Website </a:t>
            </a:r>
          </a:p>
          <a:p>
            <a:r>
              <a:rPr lang="en-US" sz="8000" dirty="0" smtClean="0"/>
              <a:t>Class Homework  </a:t>
            </a:r>
          </a:p>
          <a:p>
            <a:r>
              <a:rPr lang="en-US" sz="8000" dirty="0" smtClean="0"/>
              <a:t>DCPS Digital Resources online</a:t>
            </a:r>
          </a:p>
          <a:p>
            <a:r>
              <a:rPr lang="en-US" sz="8000" dirty="0" smtClean="0"/>
              <a:t>Message Center </a:t>
            </a:r>
          </a:p>
          <a:p>
            <a:pPr marL="265176" indent="-265176" fontAlgn="auto">
              <a:spcAft>
                <a:spcPts val="0"/>
              </a:spcAft>
              <a:buNone/>
              <a:defRPr/>
            </a:pPr>
            <a:endParaRPr lang="en-US" dirty="0"/>
          </a:p>
          <a:p>
            <a:endParaRPr lang="en-US" dirty="0"/>
          </a:p>
        </p:txBody>
      </p:sp>
      <p:pic>
        <p:nvPicPr>
          <p:cNvPr id="7" name="Content Placeholder 6" descr="imagesCAGIONE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096000" y="2819400"/>
            <a:ext cx="2286000" cy="152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66800" y="4648200"/>
            <a:ext cx="2895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2" name="Group 63"/>
          <p:cNvGrpSpPr/>
          <p:nvPr/>
        </p:nvGrpSpPr>
        <p:grpSpPr>
          <a:xfrm>
            <a:off x="228600" y="0"/>
            <a:ext cx="8610600" cy="6629401"/>
            <a:chOff x="-762000" y="0"/>
            <a:chExt cx="10151014" cy="7125442"/>
          </a:xfrm>
        </p:grpSpPr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762000" y="0"/>
              <a:ext cx="10151014" cy="7125442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</p:spPr>
        </p:pic>
        <p:grpSp>
          <p:nvGrpSpPr>
            <p:cNvPr id="3" name="Group 59"/>
            <p:cNvGrpSpPr/>
            <p:nvPr/>
          </p:nvGrpSpPr>
          <p:grpSpPr>
            <a:xfrm>
              <a:off x="1295401" y="4572000"/>
              <a:ext cx="7848599" cy="2514600"/>
              <a:chOff x="1295401" y="4572000"/>
              <a:chExt cx="7848599" cy="2514600"/>
            </a:xfrm>
          </p:grpSpPr>
          <p:grpSp>
            <p:nvGrpSpPr>
              <p:cNvPr id="4" name="Group 34"/>
              <p:cNvGrpSpPr/>
              <p:nvPr/>
            </p:nvGrpSpPr>
            <p:grpSpPr>
              <a:xfrm>
                <a:off x="1295401" y="4648200"/>
                <a:ext cx="3810000" cy="2438400"/>
                <a:chOff x="5257801" y="457200"/>
                <a:chExt cx="3581400" cy="2438400"/>
              </a:xfrm>
            </p:grpSpPr>
            <p:sp>
              <p:nvSpPr>
                <p:cNvPr id="36" name="Rounded Rectangle 35"/>
                <p:cNvSpPr/>
                <p:nvPr/>
              </p:nvSpPr>
              <p:spPr>
                <a:xfrm>
                  <a:off x="5257801" y="457200"/>
                  <a:ext cx="3581400" cy="2438400"/>
                </a:xfrm>
                <a:prstGeom prst="roundRect">
                  <a:avLst/>
                </a:prstGeom>
                <a:solidFill>
                  <a:schemeClr val="tx1"/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6" name="Group 14"/>
                <p:cNvGrpSpPr/>
                <p:nvPr/>
              </p:nvGrpSpPr>
              <p:grpSpPr>
                <a:xfrm>
                  <a:off x="5410200" y="559293"/>
                  <a:ext cx="3329346" cy="2201508"/>
                  <a:chOff x="5334000" y="568865"/>
                  <a:chExt cx="3329346" cy="2407899"/>
                </a:xfrm>
              </p:grpSpPr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5443138" y="568865"/>
                    <a:ext cx="3172762" cy="578911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b="1" dirty="0" smtClean="0">
                        <a:solidFill>
                          <a:schemeClr val="bg2"/>
                        </a:solidFill>
                      </a:rPr>
                      <a:t>High School Digital Curriculum</a:t>
                    </a:r>
                  </a:p>
                  <a:p>
                    <a:endParaRPr lang="en-US" sz="1200" b="1" dirty="0">
                      <a:solidFill>
                        <a:schemeClr val="tx2"/>
                      </a:solidFill>
                    </a:endParaRPr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5334000" y="914398"/>
                    <a:ext cx="3329346" cy="2062366"/>
                  </a:xfrm>
                  <a:prstGeom prst="rect">
                    <a:avLst/>
                  </a:prstGeom>
                  <a:solidFill>
                    <a:schemeClr val="tx1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>Course                        Description</a:t>
                    </a:r>
                  </a:p>
                  <a:p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>Algebra 1  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Connec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t 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ED 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Textbook and</a:t>
                    </a:r>
                  </a:p>
                  <a:p>
                    <a:r>
                      <a:rPr lang="en-US" sz="1200" b="1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en-US" sz="1200" b="1" dirty="0" smtClean="0">
                        <a:solidFill>
                          <a:schemeClr val="bg1"/>
                        </a:solidFill>
                      </a:rPr>
                      <a:t>                 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resources</a:t>
                    </a:r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/>
                    </a:r>
                    <a:br>
                      <a:rPr lang="en-US" sz="1200" b="1" dirty="0" smtClean="0">
                        <a:solidFill>
                          <a:schemeClr val="bg2"/>
                        </a:solidFill>
                      </a:rPr>
                    </a:br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>English 1      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Florida Elements of</a:t>
                    </a:r>
                  </a:p>
                  <a:p>
                    <a:r>
                      <a:rPr lang="en-US" sz="1200" dirty="0">
                        <a:solidFill>
                          <a:schemeClr val="bg2"/>
                        </a:solidFill>
                      </a:rPr>
                      <a:t> </a:t>
                    </a:r>
                    <a:r>
                      <a:rPr lang="en-US" sz="1200" dirty="0" smtClean="0">
                        <a:solidFill>
                          <a:schemeClr val="bg2"/>
                        </a:solidFill>
                      </a:rPr>
                      <a:t>  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Language and Literature</a:t>
                    </a:r>
                  </a:p>
                  <a:p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>Biology</a:t>
                    </a:r>
                    <a:r>
                      <a:rPr lang="en-US" sz="1200" dirty="0">
                        <a:solidFill>
                          <a:schemeClr val="bg2"/>
                        </a:solidFill>
                      </a:rPr>
                      <a:t>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Online  Digital Textbook and </a:t>
                    </a:r>
                  </a:p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	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Resources</a:t>
                    </a:r>
                  </a:p>
                  <a:p>
                    <a:r>
                      <a:rPr lang="en-US" sz="1200" b="1" dirty="0" smtClean="0">
                        <a:solidFill>
                          <a:schemeClr val="bg2"/>
                        </a:solidFill>
                      </a:rPr>
                      <a:t>Social Studies  </a:t>
                    </a:r>
                    <a:r>
                      <a:rPr lang="en-US" sz="1200" dirty="0" smtClean="0">
                        <a:solidFill>
                          <a:schemeClr val="bg1"/>
                        </a:solidFill>
                      </a:rPr>
                      <a:t>American Government</a:t>
                    </a:r>
                  </a:p>
                  <a:p>
                    <a:r>
                      <a:rPr lang="en-US" sz="1200" dirty="0">
                        <a:solidFill>
                          <a:schemeClr val="bg2"/>
                        </a:solidFill>
                      </a:rPr>
                      <a:t>	</a:t>
                    </a:r>
                    <a:endParaRPr lang="en-US" sz="1200" b="1" dirty="0" smtClean="0">
                      <a:solidFill>
                        <a:schemeClr val="bg2"/>
                      </a:solidFill>
                    </a:endParaRPr>
                  </a:p>
                </p:txBody>
              </p:sp>
            </p:grpSp>
          </p:grpSp>
          <p:sp>
            <p:nvSpPr>
              <p:cNvPr id="50" name="Rounded Rectangle 49"/>
              <p:cNvSpPr/>
              <p:nvPr/>
            </p:nvSpPr>
            <p:spPr>
              <a:xfrm>
                <a:off x="5334000" y="4572000"/>
                <a:ext cx="3810000" cy="2514600"/>
              </a:xfrm>
              <a:prstGeom prst="roundRect">
                <a:avLst/>
              </a:prstGeom>
              <a:ln>
                <a:solidFill>
                  <a:schemeClr val="bg2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638800" y="4876800"/>
                <a:ext cx="3228623" cy="1981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2" name="TextBox 51"/>
              <p:cNvSpPr txBox="1"/>
              <p:nvPr/>
            </p:nvSpPr>
            <p:spPr>
              <a:xfrm>
                <a:off x="5638800" y="4800600"/>
                <a:ext cx="2819400" cy="33080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 smtClean="0">
                    <a:solidFill>
                      <a:schemeClr val="bg2"/>
                    </a:solidFill>
                  </a:rPr>
                  <a:t>DCPS </a:t>
                </a:r>
                <a:r>
                  <a:rPr lang="en-US" sz="1400" b="1" dirty="0" smtClean="0">
                    <a:solidFill>
                      <a:schemeClr val="bg2"/>
                    </a:solidFill>
                  </a:rPr>
                  <a:t>e-Library </a:t>
                </a:r>
                <a:r>
                  <a:rPr lang="en-US" sz="1400" b="1" dirty="0" smtClean="0">
                    <a:solidFill>
                      <a:schemeClr val="bg2"/>
                    </a:solidFill>
                  </a:rPr>
                  <a:t>Resources</a:t>
                </a:r>
                <a:endParaRPr lang="en-US" sz="1400" b="1" dirty="0">
                  <a:solidFill>
                    <a:schemeClr val="bg2"/>
                  </a:solidFill>
                </a:endParaRPr>
              </a:p>
            </p:txBody>
          </p:sp>
        </p:grp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057400"/>
            <a:ext cx="1685925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TextBox 62"/>
          <p:cNvSpPr txBox="1"/>
          <p:nvPr/>
        </p:nvSpPr>
        <p:spPr>
          <a:xfrm>
            <a:off x="304800" y="4180344"/>
            <a:ext cx="1600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Learning Software</a:t>
            </a:r>
          </a:p>
          <a:p>
            <a:r>
              <a:rPr lang="en-US" sz="1200" u="sng" dirty="0" smtClean="0">
                <a:solidFill>
                  <a:schemeClr val="bg1"/>
                </a:solidFill>
                <a:hlinkClick r:id="rId5"/>
              </a:rPr>
              <a:t>Compass</a:t>
            </a:r>
            <a:r>
              <a:rPr lang="en-US" sz="1200" dirty="0" smtClean="0">
                <a:solidFill>
                  <a:schemeClr val="bg1"/>
                </a:solidFill>
              </a:rPr>
              <a:t>  	  </a:t>
            </a:r>
            <a:r>
              <a:rPr lang="en-US" sz="1200" u="sng" dirty="0" smtClean="0">
                <a:solidFill>
                  <a:schemeClr val="bg1"/>
                </a:solidFill>
                <a:hlinkClick r:id="rId6"/>
              </a:rPr>
              <a:t>Destinations Success</a:t>
            </a:r>
            <a:r>
              <a:rPr lang="en-US" sz="1200" u="sng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1200" u="sng" dirty="0" smtClean="0">
                <a:solidFill>
                  <a:schemeClr val="bg1"/>
                </a:solidFill>
                <a:hlinkClick r:id="rId7"/>
              </a:rPr>
              <a:t>Gizmos</a:t>
            </a:r>
            <a:endParaRPr lang="en-US" sz="1200" u="sng" dirty="0" smtClean="0">
              <a:solidFill>
                <a:schemeClr val="bg1"/>
              </a:solidFill>
            </a:endParaRPr>
          </a:p>
          <a:p>
            <a:r>
              <a:rPr lang="en-US" sz="1200" u="sng" dirty="0" smtClean="0">
                <a:solidFill>
                  <a:schemeClr val="bg1"/>
                </a:solidFill>
                <a:hlinkClick r:id="rId8"/>
              </a:rPr>
              <a:t>FCAT </a:t>
            </a:r>
            <a:r>
              <a:rPr lang="en-US" sz="1200" u="sng" dirty="0" smtClean="0">
                <a:solidFill>
                  <a:schemeClr val="bg1"/>
                </a:solidFill>
                <a:hlinkClick r:id="rId8"/>
              </a:rPr>
              <a:t>Explorer</a:t>
            </a:r>
            <a:endParaRPr lang="en-US" sz="1200" u="sng" dirty="0" smtClean="0">
              <a:solidFill>
                <a:schemeClr val="bg1"/>
              </a:solidFill>
            </a:endParaRPr>
          </a:p>
          <a:p>
            <a:r>
              <a:rPr lang="en-US" sz="1200" b="1" dirty="0" smtClean="0">
                <a:solidFill>
                  <a:schemeClr val="bg1"/>
                </a:solidFill>
              </a:rPr>
              <a:t/>
            </a:r>
            <a:br>
              <a:rPr lang="en-US" sz="1200" b="1" dirty="0" smtClean="0">
                <a:solidFill>
                  <a:schemeClr val="bg1"/>
                </a:solidFill>
              </a:rPr>
            </a:br>
            <a:r>
              <a:rPr lang="en-US" sz="1200" b="1" dirty="0" smtClean="0">
                <a:solidFill>
                  <a:schemeClr val="bg1"/>
                </a:solidFill>
              </a:rPr>
              <a:t>Quick Links</a:t>
            </a:r>
          </a:p>
          <a:p>
            <a:r>
              <a:rPr lang="en-US" sz="1200" u="sng" dirty="0" smtClean="0">
                <a:solidFill>
                  <a:schemeClr val="accent1"/>
                </a:solidFill>
              </a:rPr>
              <a:t>Academic Looking Glass</a:t>
            </a:r>
          </a:p>
          <a:p>
            <a:r>
              <a:rPr lang="en-US" sz="1200" u="sng" dirty="0" smtClean="0">
                <a:solidFill>
                  <a:schemeClr val="accent1"/>
                </a:solidFill>
              </a:rPr>
              <a:t>FCAT Information</a:t>
            </a:r>
          </a:p>
          <a:p>
            <a:r>
              <a:rPr lang="en-US" sz="1200" u="sng" dirty="0" smtClean="0">
                <a:solidFill>
                  <a:schemeClr val="accent1"/>
                </a:solidFill>
              </a:rPr>
              <a:t>Code of Conduct </a:t>
            </a:r>
            <a:r>
              <a:rPr lang="en-US" sz="1200" u="sng" dirty="0" smtClean="0">
                <a:solidFill>
                  <a:schemeClr val="accent1"/>
                </a:solidFill>
              </a:rPr>
              <a:t/>
            </a:r>
            <a:br>
              <a:rPr lang="en-US" sz="1200" u="sng" dirty="0" smtClean="0">
                <a:solidFill>
                  <a:schemeClr val="accent1"/>
                </a:solidFill>
              </a:rPr>
            </a:br>
            <a:r>
              <a:rPr lang="en-US" sz="1200" u="sng" dirty="0" smtClean="0">
                <a:solidFill>
                  <a:schemeClr val="accent1"/>
                </a:solidFill>
              </a:rPr>
              <a:t>School Lunch Info</a:t>
            </a:r>
            <a:br>
              <a:rPr lang="en-US" sz="1200" u="sng" dirty="0" smtClean="0">
                <a:solidFill>
                  <a:schemeClr val="accent1"/>
                </a:solidFill>
              </a:rPr>
            </a:br>
            <a:endParaRPr lang="en-US" sz="1200" u="sng" dirty="0" smtClean="0">
              <a:solidFill>
                <a:schemeClr val="accent1"/>
              </a:solidFill>
            </a:endParaRPr>
          </a:p>
          <a:p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1329595"/>
          </a:xfrm>
        </p:spPr>
        <p:txBody>
          <a:bodyPr/>
          <a:lstStyle/>
          <a:p>
            <a:pPr algn="ctr"/>
            <a:r>
              <a:rPr lang="en-US" dirty="0" smtClean="0"/>
              <a:t>Administration </a:t>
            </a:r>
            <a:br>
              <a:rPr lang="en-US" dirty="0" smtClean="0"/>
            </a:b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4776692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View Reports</a:t>
            </a:r>
          </a:p>
          <a:p>
            <a:r>
              <a:rPr lang="en-US" dirty="0" smtClean="0"/>
              <a:t>Standards Mapping</a:t>
            </a:r>
          </a:p>
          <a:p>
            <a:r>
              <a:rPr lang="en-US" dirty="0" smtClean="0"/>
              <a:t>Review Teacher’s Lesson Plans</a:t>
            </a:r>
          </a:p>
          <a:p>
            <a:r>
              <a:rPr lang="en-US" dirty="0" smtClean="0"/>
              <a:t>Review Teacher’s Websites</a:t>
            </a:r>
          </a:p>
          <a:p>
            <a:r>
              <a:rPr lang="en-US" dirty="0" smtClean="0"/>
              <a:t>Message Center – Parents and Students</a:t>
            </a:r>
          </a:p>
          <a:p>
            <a:r>
              <a:rPr lang="en-US" dirty="0" smtClean="0"/>
              <a:t>Announcements - Teachers</a:t>
            </a:r>
          </a:p>
          <a:p>
            <a:r>
              <a:rPr lang="en-US" dirty="0" smtClean="0"/>
              <a:t>School Calendar</a:t>
            </a:r>
            <a:endParaRPr lang="en-US" dirty="0"/>
          </a:p>
        </p:txBody>
      </p:sp>
      <p:pic>
        <p:nvPicPr>
          <p:cNvPr id="8" name="Picture 7" descr="j04225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1066800"/>
            <a:ext cx="2650836" cy="21185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j03993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91400" y="4267200"/>
            <a:ext cx="1471886" cy="2206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OnCourse</a:t>
            </a:r>
            <a:r>
              <a:rPr lang="en-US" dirty="0" smtClean="0"/>
              <a:t> District Calendar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8728350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</p:sld>
</file>

<file path=ppt/theme/theme1.xml><?xml version="1.0" encoding="utf-8"?>
<a:theme xmlns:a="http://schemas.openxmlformats.org/drawingml/2006/main" name="1_Blue Rays Segoe Template">
  <a:themeElements>
    <a:clrScheme name="Custom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B5394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Title of Presentation</Template>
  <TotalTime>1962</TotalTime>
  <Words>246</Words>
  <Application>Microsoft Office PowerPoint</Application>
  <PresentationFormat>On-screen Show (4:3)</PresentationFormat>
  <Paragraphs>74</Paragraphs>
  <Slides>10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1_Blue Rays Segoe Template</vt:lpstr>
      <vt:lpstr>White with Courier font for code slides</vt:lpstr>
      <vt:lpstr>Proof of Concept</vt:lpstr>
      <vt:lpstr>DCPS Digital Goal</vt:lpstr>
      <vt:lpstr>Teacher Curriculum Portal-Features </vt:lpstr>
      <vt:lpstr>Curriculum Portal</vt:lpstr>
      <vt:lpstr>OnCourse Teacher Home Page</vt:lpstr>
      <vt:lpstr>Student/Parent  Features       </vt:lpstr>
      <vt:lpstr>Slide 7</vt:lpstr>
      <vt:lpstr>Administration  Features</vt:lpstr>
      <vt:lpstr>OnCourse District Calendar</vt:lpstr>
      <vt:lpstr>New Functionality for DCPS 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Duval County  Oncourse Parent- Student Portal  and Teacher Portal</dc:title>
  <dc:creator>webbs1</dc:creator>
  <cp:lastModifiedBy>webbs1</cp:lastModifiedBy>
  <cp:revision>169</cp:revision>
  <dcterms:created xsi:type="dcterms:W3CDTF">2011-09-09T15:04:26Z</dcterms:created>
  <dcterms:modified xsi:type="dcterms:W3CDTF">2011-11-03T23:53:21Z</dcterms:modified>
</cp:coreProperties>
</file>